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87037819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 name="Shape 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subTitle" idx="1"/>
          </p:nvPr>
        </p:nvSpPr>
        <p:spPr>
          <a:xfrm>
            <a:off x="685800" y="782662"/>
            <a:ext cx="7772400" cy="1046400"/>
          </a:xfrm>
          <a:prstGeom prst="rect">
            <a:avLst/>
          </a:prstGeom>
          <a:noFill/>
          <a:ln>
            <a:noFill/>
          </a:ln>
        </p:spPr>
        <p:txBody>
          <a:bodyPr lIns="91425" tIns="91425" rIns="91425" bIns="91425" anchor="t" anchorCtr="0">
            <a:noAutofit/>
          </a:bodyPr>
          <a:lstStyle/>
          <a:p>
            <a:pPr algn="l">
              <a:buNone/>
            </a:pPr>
            <a:r>
              <a:rPr lang="en">
                <a:solidFill>
                  <a:srgbClr val="000000"/>
                </a:solidFill>
              </a:rPr>
              <a:t>      </a:t>
            </a:r>
            <a:r>
              <a:rPr lang="en">
                <a:solidFill>
                  <a:srgbClr val="FFFFFF"/>
                </a:solidFill>
              </a:rPr>
              <a:t>The Reconstruction Plan Going South</a:t>
            </a:r>
          </a:p>
        </p:txBody>
      </p:sp>
      <p:sp>
        <p:nvSpPr>
          <p:cNvPr id="24" name="Shape 24"/>
          <p:cNvSpPr txBox="1"/>
          <p:nvPr/>
        </p:nvSpPr>
        <p:spPr>
          <a:xfrm>
            <a:off x="1015200" y="2285525"/>
            <a:ext cx="7113600" cy="2828100"/>
          </a:xfrm>
          <a:prstGeom prst="rect">
            <a:avLst/>
          </a:prstGeom>
        </p:spPr>
        <p:txBody>
          <a:bodyPr lIns="91425" tIns="91425" rIns="91425" bIns="91425" anchor="t" anchorCtr="0">
            <a:noAutofit/>
          </a:bodyPr>
          <a:lstStyle/>
          <a:p>
            <a:pPr>
              <a:buNone/>
            </a:pPr>
            <a:r>
              <a:rPr lang="en" sz="2400" b="1">
                <a:solidFill>
                  <a:schemeClr val="lt1"/>
                </a:solidFill>
              </a:rPr>
              <a:t>Claim: Reconstruction failed because of the southern political and social resistance against the north, who imposed civil liberties to African Americans, thus the southern reactionary beliefs recalled pre-civil war ideas, creating a segregated society incapable of reconstruction.</a:t>
            </a:r>
          </a:p>
        </p:txBody>
      </p:sp>
      <p:sp>
        <p:nvSpPr>
          <p:cNvPr id="25" name="Shape 25"/>
          <p:cNvSpPr txBox="1"/>
          <p:nvPr/>
        </p:nvSpPr>
        <p:spPr>
          <a:xfrm>
            <a:off x="7812200" y="5768000"/>
            <a:ext cx="3819000" cy="1469699"/>
          </a:xfrm>
          <a:prstGeom prst="rect">
            <a:avLst/>
          </a:prstGeom>
        </p:spPr>
        <p:txBody>
          <a:bodyPr lIns="91425" tIns="91425" rIns="91425" bIns="91425" anchor="t" anchorCtr="0">
            <a:noAutofit/>
          </a:bodyPr>
          <a:lstStyle/>
          <a:p>
            <a:pPr lvl="0" rtl="0">
              <a:buNone/>
            </a:pPr>
            <a:r>
              <a:rPr lang="en">
                <a:solidFill>
                  <a:srgbClr val="FFFFFF"/>
                </a:solidFill>
              </a:rPr>
              <a:t>By </a:t>
            </a:r>
          </a:p>
          <a:p>
            <a:pPr lvl="0" rtl="0">
              <a:buNone/>
            </a:pPr>
            <a:r>
              <a:rPr lang="en">
                <a:solidFill>
                  <a:schemeClr val="lt1"/>
                </a:solidFill>
              </a:rPr>
              <a:t>Richard</a:t>
            </a:r>
          </a:p>
          <a:p>
            <a:pPr lvl="0" rtl="0">
              <a:buNone/>
            </a:pPr>
            <a:r>
              <a:rPr lang="en">
                <a:solidFill>
                  <a:srgbClr val="FFFFFF"/>
                </a:solidFill>
              </a:rPr>
              <a:t>Hunter</a:t>
            </a:r>
          </a:p>
          <a:p>
            <a:pPr lvl="0" rtl="0">
              <a:buNone/>
            </a:pPr>
            <a:r>
              <a:rPr lang="en">
                <a:solidFill>
                  <a:srgbClr val="FFFFFF"/>
                </a:solidFill>
              </a:rPr>
              <a:t>Harrison</a:t>
            </a:r>
          </a:p>
          <a:p>
            <a:endParaRPr lang="en">
              <a:solidFill>
                <a:srgbClr val="FFFFFF"/>
              </a:solidFill>
            </a:endParaRPr>
          </a:p>
          <a:p>
            <a:endParaRPr lang="en">
              <a:solidFill>
                <a:srgbClr val="FFFFFF"/>
              </a:solidFill>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Black Codes:</a:t>
            </a:r>
          </a:p>
        </p:txBody>
      </p:sp>
      <p:sp>
        <p:nvSpPr>
          <p:cNvPr id="31" name="Shape 31"/>
          <p:cNvSpPr txBox="1">
            <a:spLocks noGrp="1"/>
          </p:cNvSpPr>
          <p:nvPr>
            <p:ph type="body" idx="1"/>
          </p:nvPr>
        </p:nvSpPr>
        <p:spPr>
          <a:xfrm>
            <a:off x="457200" y="1417650"/>
            <a:ext cx="8229600" cy="5150399"/>
          </a:xfrm>
          <a:prstGeom prst="rect">
            <a:avLst/>
          </a:prstGeom>
        </p:spPr>
        <p:txBody>
          <a:bodyPr lIns="91425" tIns="91425" rIns="91425" bIns="91425" anchor="t" anchorCtr="0">
            <a:noAutofit/>
          </a:bodyPr>
          <a:lstStyle/>
          <a:p>
            <a:pPr marL="457200" lvl="0" indent="-342900" rtl="0">
              <a:buClr>
                <a:schemeClr val="dk1"/>
              </a:buClr>
              <a:buSzPct val="100000"/>
              <a:buFont typeface="Arial"/>
              <a:buChar char="●"/>
            </a:pPr>
            <a:r>
              <a:rPr lang="en" sz="1800"/>
              <a:t>Put in place during reconstruction under states formed under Johnsons policy</a:t>
            </a:r>
          </a:p>
          <a:p>
            <a:pPr marL="457200" lvl="0" indent="-342900" rtl="0">
              <a:buClr>
                <a:schemeClr val="dk1"/>
              </a:buClr>
              <a:buSzPct val="100000"/>
              <a:buFont typeface="Arial"/>
              <a:buChar char="●"/>
            </a:pPr>
            <a:r>
              <a:rPr lang="en" sz="1800"/>
              <a:t>If a freedman wanted better terms of work, he/she would have to leave his old plantation</a:t>
            </a:r>
          </a:p>
          <a:p>
            <a:pPr marL="457200" lvl="0" indent="-342900" rtl="0">
              <a:buClr>
                <a:schemeClr val="dk1"/>
              </a:buClr>
              <a:buSzPct val="100000"/>
              <a:buFont typeface="Arial"/>
              <a:buChar char="●"/>
            </a:pPr>
            <a:r>
              <a:rPr lang="en" sz="1800"/>
              <a:t>The moment he did though he could be fined and charged with vagrancy</a:t>
            </a:r>
          </a:p>
          <a:p>
            <a:pPr marL="457200" lvl="0" indent="-342900" rtl="0">
              <a:buClr>
                <a:schemeClr val="dk1"/>
              </a:buClr>
              <a:buSzPct val="100000"/>
              <a:buFont typeface="Arial"/>
              <a:buChar char="●"/>
            </a:pPr>
            <a:r>
              <a:rPr lang="en" sz="1800"/>
              <a:t>Rich land owners could pay the fine off of the freedman and then the freedman would be bound to work for the land owner until he was able to pay back the land owner</a:t>
            </a:r>
          </a:p>
          <a:p>
            <a:pPr marL="457200" lvl="0" indent="-342900" rtl="0">
              <a:buClr>
                <a:schemeClr val="dk1"/>
              </a:buClr>
              <a:buSzPct val="100000"/>
              <a:buFont typeface="Arial"/>
              <a:buChar char="●"/>
            </a:pPr>
            <a:r>
              <a:rPr lang="en" sz="1800"/>
              <a:t>“To seek more attractive work terms, a freedman would of course have had to leave his old plantation in search of a new arrangement,, but the moment he did so, he was liable to charges of vagrancy and a fine. The fine might be paid by any landholder, who could then command the alleged vagrant’s services… a form, that is, of involuntary servitude” </a:t>
            </a:r>
            <a:r>
              <a:rPr lang="en" sz="1800" baseline="30000"/>
              <a:t>1</a:t>
            </a:r>
          </a:p>
          <a:p>
            <a:endParaRPr lang="en" sz="1800" baseline="30000"/>
          </a:p>
        </p:txBody>
      </p:sp>
      <p:sp>
        <p:nvSpPr>
          <p:cNvPr id="32" name="Shape 32"/>
          <p:cNvSpPr txBox="1"/>
          <p:nvPr/>
        </p:nvSpPr>
        <p:spPr>
          <a:xfrm>
            <a:off x="857250" y="5539150"/>
            <a:ext cx="7095299" cy="566999"/>
          </a:xfrm>
          <a:prstGeom prst="rect">
            <a:avLst/>
          </a:prstGeom>
        </p:spPr>
        <p:txBody>
          <a:bodyPr lIns="91425" tIns="91425" rIns="91425" bIns="91425" anchor="t" anchorCtr="0">
            <a:noAutofit/>
          </a:bodyPr>
          <a:lstStyle/>
          <a:p>
            <a:pPr lvl="0" rtl="0">
              <a:spcBef>
                <a:spcPts val="600"/>
              </a:spcBef>
              <a:buNone/>
            </a:pPr>
            <a:r>
              <a:rPr lang="en" baseline="30000"/>
              <a:t>1 </a:t>
            </a:r>
            <a:r>
              <a:rPr lang="en">
                <a:solidFill>
                  <a:schemeClr val="dk1"/>
                </a:solidFill>
                <a:latin typeface="Times New Roman"/>
                <a:ea typeface="Times New Roman"/>
                <a:cs typeface="Times New Roman"/>
                <a:sym typeface="Times New Roman"/>
              </a:rPr>
              <a:t>Richard Klugar, </a:t>
            </a:r>
            <a:r>
              <a:rPr lang="en" i="1">
                <a:solidFill>
                  <a:schemeClr val="dk1"/>
                </a:solidFill>
                <a:latin typeface="Times New Roman"/>
                <a:ea typeface="Times New Roman"/>
                <a:cs typeface="Times New Roman"/>
                <a:sym typeface="Times New Roman"/>
              </a:rPr>
              <a:t>A Simple Justice</a:t>
            </a:r>
            <a:r>
              <a:rPr lang="en">
                <a:solidFill>
                  <a:schemeClr val="dk1"/>
                </a:solidFill>
                <a:latin typeface="Times New Roman"/>
                <a:ea typeface="Times New Roman"/>
                <a:cs typeface="Times New Roman"/>
                <a:sym typeface="Times New Roman"/>
              </a:rPr>
              <a:t>, (WHS History Department, ), 24</a:t>
            </a:r>
          </a:p>
          <a:p>
            <a:endParaRPr lang="en">
              <a:solidFill>
                <a:schemeClr val="dk1"/>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452674"/>
            <a:ext cx="8229600" cy="818100"/>
          </a:xfrm>
          <a:prstGeom prst="rect">
            <a:avLst/>
          </a:prstGeom>
        </p:spPr>
        <p:txBody>
          <a:bodyPr lIns="91425" tIns="91425" rIns="91425" bIns="91425" anchor="b" anchorCtr="0">
            <a:noAutofit/>
          </a:bodyPr>
          <a:lstStyle/>
          <a:p>
            <a:pPr>
              <a:buNone/>
            </a:pPr>
            <a:r>
              <a:rPr lang="en"/>
              <a:t>Opposition to Black Suffrage:</a:t>
            </a:r>
          </a:p>
        </p:txBody>
      </p:sp>
      <p:sp>
        <p:nvSpPr>
          <p:cNvPr id="38" name="Shape 38"/>
          <p:cNvSpPr txBox="1">
            <a:spLocks noGrp="1"/>
          </p:cNvSpPr>
          <p:nvPr>
            <p:ph type="body" idx="1"/>
          </p:nvPr>
        </p:nvSpPr>
        <p:spPr>
          <a:xfrm>
            <a:off x="457200" y="1251750"/>
            <a:ext cx="8229600" cy="4470600"/>
          </a:xfrm>
          <a:prstGeom prst="rect">
            <a:avLst/>
          </a:prstGeom>
        </p:spPr>
        <p:txBody>
          <a:bodyPr lIns="91425" tIns="91425" rIns="91425" bIns="91425" anchor="t" anchorCtr="0">
            <a:noAutofit/>
          </a:bodyPr>
          <a:lstStyle/>
          <a:p>
            <a:pPr marL="457200" lvl="0" indent="-330200" rtl="0">
              <a:buClr>
                <a:schemeClr val="dk1"/>
              </a:buClr>
              <a:buSzPct val="100000"/>
              <a:buFont typeface="Arial"/>
              <a:buChar char="●"/>
            </a:pPr>
            <a:r>
              <a:rPr lang="en" sz="1600"/>
              <a:t>Although the Civil War ended in 1865, violent groups of local and unorganized white southerners began to terrorize blacks in the south.</a:t>
            </a:r>
          </a:p>
          <a:p>
            <a:pPr marL="457200" lvl="0" indent="-330200" rtl="0">
              <a:buClr>
                <a:schemeClr val="dk1"/>
              </a:buClr>
              <a:buSzPct val="100000"/>
              <a:buFont typeface="Arial"/>
              <a:buChar char="●"/>
            </a:pPr>
            <a:r>
              <a:rPr lang="en" sz="1600"/>
              <a:t>The KKK was founded in 1866 in Tennessee, and quickly spread into a criminal organization all across the southern states.</a:t>
            </a:r>
            <a:r>
              <a:rPr lang="en" sz="1600" baseline="30000"/>
              <a:t>2</a:t>
            </a:r>
          </a:p>
          <a:p>
            <a:pPr marL="457200" lvl="0" indent="-330200" rtl="0">
              <a:buClr>
                <a:schemeClr val="dk1"/>
              </a:buClr>
              <a:buSzPct val="100000"/>
              <a:buFont typeface="Arial"/>
              <a:buChar char="●"/>
            </a:pPr>
            <a:r>
              <a:rPr lang="en" sz="1600"/>
              <a:t>“</a:t>
            </a:r>
            <a:r>
              <a:rPr lang="en" sz="1600" i="1"/>
              <a:t>The Klan...inflicted summary vengeance on the colored citizens of this country by breaking into their houses at the dead of night, dragging them from their beds, torturing them in the most inhuman manner, and in many instances murdering them”.</a:t>
            </a:r>
          </a:p>
          <a:p>
            <a:pPr marL="457200" lvl="0" indent="-330200" rtl="0">
              <a:buClr>
                <a:schemeClr val="dk1"/>
              </a:buClr>
              <a:buSzPct val="100000"/>
              <a:buFont typeface="Arial"/>
              <a:buChar char="●"/>
            </a:pPr>
            <a:r>
              <a:rPr lang="en" sz="1600"/>
              <a:t>The Klan’s victims included political white republicans, such as teachers, office holders, unionists, and party organizers, along with black republicans </a:t>
            </a:r>
            <a:r>
              <a:rPr lang="en" sz="1600" baseline="30000"/>
              <a:t>3</a:t>
            </a:r>
          </a:p>
          <a:p>
            <a:pPr marL="457200" lvl="0" indent="-330200" rtl="0">
              <a:buClr>
                <a:schemeClr val="dk1"/>
              </a:buClr>
              <a:buSzPct val="100000"/>
              <a:buFont typeface="Arial"/>
              <a:buChar char="●"/>
            </a:pPr>
            <a:r>
              <a:rPr lang="en" sz="1600"/>
              <a:t>The bloodiest act of violence committed by racially motivated groups of southern rebels occurred in Colfax Louisiana, where whites assaulted a town with a small cannon.  The victims included hundreds of former slaves, and fifty members of a black militia unit.</a:t>
            </a:r>
            <a:r>
              <a:rPr lang="en" sz="1600" baseline="30000"/>
              <a:t>4</a:t>
            </a:r>
          </a:p>
          <a:p>
            <a:pPr marL="457200" lvl="0" indent="-317500" rtl="0">
              <a:buClr>
                <a:schemeClr val="dk1"/>
              </a:buClr>
              <a:buSzPct val="87500"/>
              <a:buFont typeface="Arial"/>
              <a:buChar char="●"/>
            </a:pPr>
            <a:r>
              <a:rPr lang="en" sz="1600"/>
              <a:t>In 1870 and 1871, congress created 3 new Enforcement Acts, which outlawed terrorist societies like the klan, this allowed the president to use the army to suppress these rebellious and racist southern groups.</a:t>
            </a:r>
            <a:r>
              <a:rPr lang="en" sz="1400" baseline="30000"/>
              <a:t>5</a:t>
            </a:r>
          </a:p>
          <a:p>
            <a:endParaRPr lang="en" sz="1400" baseline="30000"/>
          </a:p>
          <a:p>
            <a:endParaRPr lang="en" sz="1400" baseline="30000"/>
          </a:p>
          <a:p>
            <a:endParaRPr lang="en" sz="1400" baseline="30000"/>
          </a:p>
          <a:p>
            <a:endParaRPr lang="en" sz="1400" baseline="30000"/>
          </a:p>
        </p:txBody>
      </p:sp>
      <p:sp>
        <p:nvSpPr>
          <p:cNvPr id="39" name="Shape 39"/>
          <p:cNvSpPr txBox="1"/>
          <p:nvPr/>
        </p:nvSpPr>
        <p:spPr>
          <a:xfrm>
            <a:off x="754850" y="5642775"/>
            <a:ext cx="7240500" cy="1068600"/>
          </a:xfrm>
          <a:prstGeom prst="rect">
            <a:avLst/>
          </a:prstGeom>
        </p:spPr>
        <p:txBody>
          <a:bodyPr lIns="91425" tIns="91425" rIns="91425" bIns="91425" anchor="t" anchorCtr="0">
            <a:noAutofit/>
          </a:bodyPr>
          <a:lstStyle/>
          <a:p>
            <a:pPr lvl="0" rtl="0">
              <a:buNone/>
            </a:pPr>
            <a:r>
              <a:rPr lang="en" baseline="30000"/>
              <a:t>2 </a:t>
            </a:r>
            <a:r>
              <a:rPr lang="en">
                <a:solidFill>
                  <a:schemeClr val="dk1"/>
                </a:solidFill>
              </a:rPr>
              <a:t>Foner, Eric.Give Me Liberty!: An American History. (504)New York: WW.Norton. 2005.</a:t>
            </a:r>
          </a:p>
          <a:p>
            <a:pPr lvl="0" rtl="0">
              <a:buNone/>
            </a:pPr>
            <a:r>
              <a:rPr lang="en" baseline="30000">
                <a:solidFill>
                  <a:schemeClr val="dk1"/>
                </a:solidFill>
              </a:rPr>
              <a:t>3 </a:t>
            </a:r>
            <a:r>
              <a:rPr lang="en">
                <a:solidFill>
                  <a:schemeClr val="dk1"/>
                </a:solidFill>
              </a:rPr>
              <a:t>Foner, Eric.Give Me Liberty!: An American History. (504)New York: WW.Norton. 2005.</a:t>
            </a:r>
          </a:p>
          <a:p>
            <a:pPr lvl="0" rtl="0">
              <a:buNone/>
            </a:pPr>
            <a:r>
              <a:rPr lang="en" baseline="30000">
                <a:solidFill>
                  <a:schemeClr val="dk1"/>
                </a:solidFill>
              </a:rPr>
              <a:t>4 </a:t>
            </a:r>
            <a:r>
              <a:rPr lang="en">
                <a:solidFill>
                  <a:schemeClr val="dk1"/>
                </a:solidFill>
              </a:rPr>
              <a:t>Foner, Eric.Give Me Liberty!: An American History. (504)New York: WW.Norton. 2005.</a:t>
            </a:r>
          </a:p>
          <a:p>
            <a:pPr>
              <a:buNone/>
            </a:pPr>
            <a:r>
              <a:rPr lang="en" baseline="30000">
                <a:solidFill>
                  <a:schemeClr val="dk1"/>
                </a:solidFill>
              </a:rPr>
              <a:t>5 </a:t>
            </a:r>
            <a:r>
              <a:rPr lang="en">
                <a:solidFill>
                  <a:schemeClr val="dk1"/>
                </a:solidFill>
              </a:rPr>
              <a:t>Foner, Eric.Give Me Liberty!: An American History. (504)New York: WW.Norton. 2005.</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91562"/>
            <a:ext cx="8229600" cy="1143000"/>
          </a:xfrm>
          <a:prstGeom prst="rect">
            <a:avLst/>
          </a:prstGeom>
        </p:spPr>
        <p:txBody>
          <a:bodyPr lIns="91425" tIns="91425" rIns="91425" bIns="91425" anchor="b" anchorCtr="0">
            <a:noAutofit/>
          </a:bodyPr>
          <a:lstStyle/>
          <a:p>
            <a:pPr>
              <a:buNone/>
            </a:pPr>
            <a:r>
              <a:rPr lang="en">
                <a:solidFill>
                  <a:srgbClr val="000000"/>
                </a:solidFill>
              </a:rPr>
              <a:t>Compromise of 1877:</a:t>
            </a:r>
          </a:p>
        </p:txBody>
      </p:sp>
      <p:sp>
        <p:nvSpPr>
          <p:cNvPr id="45" name="Shape 45"/>
          <p:cNvSpPr txBox="1">
            <a:spLocks noGrp="1"/>
          </p:cNvSpPr>
          <p:nvPr>
            <p:ph type="body" idx="1"/>
          </p:nvPr>
        </p:nvSpPr>
        <p:spPr>
          <a:xfrm>
            <a:off x="457200" y="1551325"/>
            <a:ext cx="8229600" cy="4967700"/>
          </a:xfrm>
          <a:prstGeom prst="rect">
            <a:avLst/>
          </a:prstGeom>
        </p:spPr>
        <p:txBody>
          <a:bodyPr lIns="91425" tIns="91425" rIns="91425" bIns="91425" anchor="t" anchorCtr="0">
            <a:noAutofit/>
          </a:bodyPr>
          <a:lstStyle/>
          <a:p>
            <a:pPr marL="457200" lvl="0" indent="-381000" rtl="0">
              <a:buClr>
                <a:srgbClr val="000000"/>
              </a:buClr>
              <a:buSzPct val="100000"/>
              <a:buFont typeface="Arial"/>
              <a:buChar char="●"/>
            </a:pPr>
            <a:r>
              <a:rPr lang="en" sz="2400">
                <a:solidFill>
                  <a:srgbClr val="000000"/>
                </a:solidFill>
              </a:rPr>
              <a:t>The Democrats would not accept Rutherford B. Hayes as the President, unless these demands were accepted</a:t>
            </a:r>
          </a:p>
          <a:p>
            <a:pPr marL="457200" lvl="0" indent="-381000" rtl="0">
              <a:buClr>
                <a:srgbClr val="000000"/>
              </a:buClr>
              <a:buSzPct val="100000"/>
              <a:buFont typeface="Arial"/>
              <a:buChar char="●"/>
            </a:pPr>
            <a:r>
              <a:rPr lang="en" sz="2400">
                <a:solidFill>
                  <a:srgbClr val="000000"/>
                </a:solidFill>
              </a:rPr>
              <a:t>Federal troops have to withdraw from Louisiana and South Carolina</a:t>
            </a:r>
          </a:p>
          <a:p>
            <a:pPr marL="457200" lvl="0" indent="-381000" rtl="0">
              <a:buClr>
                <a:srgbClr val="000000"/>
              </a:buClr>
              <a:buSzPct val="100000"/>
              <a:buFont typeface="Arial"/>
              <a:buChar char="●"/>
            </a:pPr>
            <a:r>
              <a:rPr lang="en" sz="2400">
                <a:solidFill>
                  <a:srgbClr val="000000"/>
                </a:solidFill>
              </a:rPr>
              <a:t>The Democrats got federal money to build a railroad from Texas to the west coast and to improve southern river, harbors, and bridges </a:t>
            </a:r>
            <a:r>
              <a:rPr lang="en" sz="2400" baseline="30000">
                <a:solidFill>
                  <a:srgbClr val="000000"/>
                </a:solidFill>
              </a:rPr>
              <a:t>5</a:t>
            </a:r>
            <a:r>
              <a:rPr lang="en" sz="2400">
                <a:solidFill>
                  <a:srgbClr val="000000"/>
                </a:solidFill>
              </a:rPr>
              <a:t> </a:t>
            </a:r>
          </a:p>
          <a:p>
            <a:pPr marL="457200" lvl="0" indent="-381000" rtl="0">
              <a:buClr>
                <a:srgbClr val="000000"/>
              </a:buClr>
              <a:buSzPct val="100000"/>
              <a:buFont typeface="Arial"/>
              <a:buChar char="●"/>
            </a:pPr>
            <a:r>
              <a:rPr lang="en" sz="2400">
                <a:solidFill>
                  <a:srgbClr val="000000"/>
                </a:solidFill>
              </a:rPr>
              <a:t>Have a conservative southerner in Hayes’s cabinet </a:t>
            </a:r>
          </a:p>
          <a:p>
            <a:pPr marL="457200" lvl="0" indent="-381000" rtl="0">
              <a:buClr>
                <a:srgbClr val="000000"/>
              </a:buClr>
              <a:buSzPct val="100000"/>
              <a:buFont typeface="Arial"/>
              <a:buChar char="●"/>
            </a:pPr>
            <a:r>
              <a:rPr lang="en" sz="2400">
                <a:solidFill>
                  <a:srgbClr val="000000"/>
                </a:solidFill>
              </a:rPr>
              <a:t>This refusal to accept Hayes as President, allowed the south to profit off the Republicans and put an end to Reconstruction.</a:t>
            </a:r>
            <a:r>
              <a:rPr lang="en" sz="2400" baseline="30000">
                <a:solidFill>
                  <a:srgbClr val="000000"/>
                </a:solidFill>
              </a:rPr>
              <a:t>6</a:t>
            </a:r>
          </a:p>
          <a:p>
            <a:endParaRPr lang="en" sz="2400" baseline="30000">
              <a:solidFill>
                <a:srgbClr val="000000"/>
              </a:solidFill>
            </a:endParaRPr>
          </a:p>
        </p:txBody>
      </p:sp>
      <p:sp>
        <p:nvSpPr>
          <p:cNvPr id="46" name="Shape 46"/>
          <p:cNvSpPr txBox="1"/>
          <p:nvPr/>
        </p:nvSpPr>
        <p:spPr>
          <a:xfrm>
            <a:off x="685800" y="5974375"/>
            <a:ext cx="8163599" cy="764999"/>
          </a:xfrm>
          <a:prstGeom prst="rect">
            <a:avLst/>
          </a:prstGeom>
        </p:spPr>
        <p:txBody>
          <a:bodyPr lIns="91425" tIns="91425" rIns="91425" bIns="91425" anchor="t" anchorCtr="0">
            <a:noAutofit/>
          </a:bodyPr>
          <a:lstStyle/>
          <a:p>
            <a:pPr lvl="0" rtl="0">
              <a:buNone/>
            </a:pPr>
            <a:r>
              <a:rPr lang="en" sz="1200" baseline="30000">
                <a:solidFill>
                  <a:srgbClr val="333333"/>
                </a:solidFill>
              </a:rPr>
              <a:t>5</a:t>
            </a:r>
            <a:r>
              <a:rPr lang="en" sz="1200">
                <a:solidFill>
                  <a:srgbClr val="333333"/>
                </a:solidFill>
              </a:rPr>
              <a:t>Gerald A. Danzer, "Section 3: The Collapse of Reconstruction," in </a:t>
            </a:r>
            <a:r>
              <a:rPr lang="en" sz="1200" i="1">
                <a:solidFill>
                  <a:srgbClr val="333333"/>
                </a:solidFill>
              </a:rPr>
              <a:t>The Americans</a:t>
            </a:r>
            <a:r>
              <a:rPr lang="en" sz="1200">
                <a:solidFill>
                  <a:srgbClr val="333333"/>
                </a:solidFill>
              </a:rPr>
              <a:t> (n.p.: McDougal Littell, 2005), 399.</a:t>
            </a:r>
          </a:p>
          <a:p>
            <a:pPr>
              <a:buNone/>
            </a:pPr>
            <a:r>
              <a:rPr lang="en" sz="1200" baseline="30000">
                <a:solidFill>
                  <a:srgbClr val="333333"/>
                </a:solidFill>
              </a:rPr>
              <a:t>6</a:t>
            </a:r>
            <a:r>
              <a:rPr lang="en" sz="1200">
                <a:solidFill>
                  <a:schemeClr val="dk1"/>
                </a:solidFill>
                <a:latin typeface="Times New Roman"/>
                <a:ea typeface="Times New Roman"/>
                <a:cs typeface="Times New Roman"/>
                <a:sym typeface="Times New Roman"/>
              </a:rPr>
              <a:t>Richard Klugar, </a:t>
            </a:r>
            <a:r>
              <a:rPr lang="en" sz="1200" i="1">
                <a:solidFill>
                  <a:schemeClr val="dk1"/>
                </a:solidFill>
                <a:latin typeface="Times New Roman"/>
                <a:ea typeface="Times New Roman"/>
                <a:cs typeface="Times New Roman"/>
                <a:sym typeface="Times New Roman"/>
              </a:rPr>
              <a:t>A Simple Justice</a:t>
            </a:r>
            <a:r>
              <a:rPr lang="en" sz="1200">
                <a:solidFill>
                  <a:schemeClr val="dk1"/>
                </a:solidFill>
                <a:latin typeface="Times New Roman"/>
                <a:ea typeface="Times New Roman"/>
                <a:cs typeface="Times New Roman"/>
                <a:sym typeface="Times New Roman"/>
              </a:rPr>
              <a:t>, (WHS History Department, ), 40</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Bibliography</a:t>
            </a:r>
          </a:p>
        </p:txBody>
      </p:sp>
      <p:sp>
        <p:nvSpPr>
          <p:cNvPr id="52" name="Shape 52"/>
          <p:cNvSpPr txBox="1">
            <a:spLocks noGrp="1"/>
          </p:cNvSpPr>
          <p:nvPr>
            <p:ph type="body" idx="1"/>
          </p:nvPr>
        </p:nvSpPr>
        <p:spPr>
          <a:xfrm>
            <a:off x="457200" y="1600200"/>
            <a:ext cx="8229600" cy="4967700"/>
          </a:xfrm>
          <a:prstGeom prst="rect">
            <a:avLst/>
          </a:prstGeom>
          <a:solidFill>
            <a:srgbClr val="FFFFFF"/>
          </a:solidFill>
          <a:ln>
            <a:noFill/>
          </a:ln>
        </p:spPr>
        <p:txBody>
          <a:bodyPr lIns="91425" tIns="91425" rIns="91425" bIns="91425" anchor="t" anchorCtr="0">
            <a:noAutofit/>
          </a:bodyPr>
          <a:lstStyle/>
          <a:p>
            <a:pPr marL="457200" lvl="0" indent="-342900" rtl="0">
              <a:buClr>
                <a:srgbClr val="000000"/>
              </a:buClr>
              <a:buSzPct val="100000"/>
              <a:buFont typeface="Arial"/>
              <a:buChar char="●"/>
            </a:pPr>
            <a:r>
              <a:rPr lang="en" sz="1800">
                <a:solidFill>
                  <a:srgbClr val="000000"/>
                </a:solidFill>
              </a:rPr>
              <a:t>Danzer, Gerald A. "Section 3: The Collapse of Reconstruction." In </a:t>
            </a:r>
            <a:r>
              <a:rPr lang="en" sz="1800" i="1">
                <a:solidFill>
                  <a:srgbClr val="000000"/>
                </a:solidFill>
              </a:rPr>
              <a:t>The Americans</a:t>
            </a:r>
            <a:r>
              <a:rPr lang="en" sz="1800">
                <a:solidFill>
                  <a:srgbClr val="000000"/>
                </a:solidFill>
              </a:rPr>
              <a:t>, 393-401. N.p.: McDougal Littell, 2005. </a:t>
            </a:r>
          </a:p>
          <a:p>
            <a:pPr marL="457200" lvl="0" indent="-342900" rtl="0">
              <a:buClr>
                <a:srgbClr val="000000"/>
              </a:buClr>
              <a:buSzPct val="100000"/>
              <a:buFont typeface="Arial"/>
              <a:buChar char="●"/>
            </a:pPr>
            <a:r>
              <a:rPr lang="en" sz="1800">
                <a:solidFill>
                  <a:srgbClr val="000000"/>
                </a:solidFill>
              </a:rPr>
              <a:t>Foner,Eric.Give Me Liberty!: An American History. (504)New York: WW.Norton. 2005.</a:t>
            </a:r>
          </a:p>
          <a:p>
            <a:pPr marL="457200" lvl="0" indent="-342900" rtl="0">
              <a:buClr>
                <a:srgbClr val="000000"/>
              </a:buClr>
              <a:buSzPct val="100000"/>
              <a:buFont typeface="Arial"/>
              <a:buChar char="●"/>
            </a:pPr>
            <a:r>
              <a:rPr lang="en" sz="1800">
                <a:solidFill>
                  <a:srgbClr val="000000"/>
                </a:solidFill>
              </a:rPr>
              <a:t> United States, Justices. “</a:t>
            </a:r>
            <a:r>
              <a:rPr lang="en" sz="1800" i="1">
                <a:solidFill>
                  <a:srgbClr val="000000"/>
                </a:solidFill>
              </a:rPr>
              <a:t>The Klu Klux Klan</a:t>
            </a:r>
            <a:r>
              <a:rPr lang="en" sz="1800">
                <a:solidFill>
                  <a:srgbClr val="000000"/>
                </a:solidFill>
              </a:rPr>
              <a:t>- Terrorist or Peacekeeping Organization?”(43) 1872, Columbia, South Carolina.</a:t>
            </a:r>
          </a:p>
          <a:p>
            <a:pPr marL="457200" lvl="0" indent="-342900" rtl="0">
              <a:buClr>
                <a:srgbClr val="000000"/>
              </a:buClr>
              <a:buSzPct val="100000"/>
              <a:buFont typeface="Arial"/>
              <a:buChar char="●"/>
            </a:pPr>
            <a:r>
              <a:rPr lang="en" sz="1800">
                <a:solidFill>
                  <a:srgbClr val="000000"/>
                </a:solidFill>
              </a:rPr>
              <a:t> </a:t>
            </a:r>
            <a:r>
              <a:rPr lang="en" sz="1800">
                <a:latin typeface="Times New Roman"/>
                <a:ea typeface="Times New Roman"/>
                <a:cs typeface="Times New Roman"/>
                <a:sym typeface="Times New Roman"/>
              </a:rPr>
              <a:t>Richard Klugar, </a:t>
            </a:r>
            <a:r>
              <a:rPr lang="en" sz="1800" i="1">
                <a:latin typeface="Times New Roman"/>
                <a:ea typeface="Times New Roman"/>
                <a:cs typeface="Times New Roman"/>
                <a:sym typeface="Times New Roman"/>
              </a:rPr>
              <a:t>A Simple Justice</a:t>
            </a:r>
            <a:r>
              <a:rPr lang="en" sz="1800">
                <a:latin typeface="Times New Roman"/>
                <a:ea typeface="Times New Roman"/>
                <a:cs typeface="Times New Roman"/>
                <a:sym typeface="Times New Roman"/>
              </a:rPr>
              <a:t>, (WHS History Department, ), 21-29</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709</Words>
  <Application>Microsoft Macintosh PowerPoint</Application>
  <PresentationFormat>On-screen Show (4:3)</PresentationFormat>
  <Paragraphs>39</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Custom Theme</vt:lpstr>
      <vt:lpstr>PowerPoint Presentation</vt:lpstr>
      <vt:lpstr>Black Codes:</vt:lpstr>
      <vt:lpstr>Opposition to Black Suffrage:</vt:lpstr>
      <vt:lpstr>Compromise of 1877:</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Crystal Bartels</cp:lastModifiedBy>
  <cp:revision>1</cp:revision>
  <dcterms:modified xsi:type="dcterms:W3CDTF">2013-10-15T18:53:49Z</dcterms:modified>
</cp:coreProperties>
</file>